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0" r:id="rId4"/>
    <p:sldId id="258" r:id="rId5"/>
    <p:sldId id="262" r:id="rId6"/>
    <p:sldId id="259" r:id="rId7"/>
    <p:sldId id="260" r:id="rId8"/>
    <p:sldId id="261" r:id="rId9"/>
    <p:sldId id="263" r:id="rId10"/>
    <p:sldId id="264" r:id="rId11"/>
    <p:sldId id="281" r:id="rId12"/>
    <p:sldId id="271" r:id="rId13"/>
    <p:sldId id="265" r:id="rId14"/>
    <p:sldId id="266" r:id="rId15"/>
    <p:sldId id="267" r:id="rId16"/>
    <p:sldId id="275" r:id="rId17"/>
    <p:sldId id="282" r:id="rId18"/>
    <p:sldId id="274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00E40-7B6E-4BB4-8180-336C3D4E817F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0B0F6-9EF9-4E21-A5EC-5A976F27E8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169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922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4F71A-D9A2-4F15-8346-2664B5E6F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61561B-CA1B-4B62-AF78-7BFD3C91CB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B21B3-9CD0-4303-8B5C-1C51B86C7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3569-F91B-4844-8426-E762177BBF0E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00397-0E6E-48A2-9B76-F5F99D60A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7F672-0FBD-4317-843B-5083604A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EEA9-3B08-4F0B-BDC6-A7B0B39F7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960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EE4F-9AA2-4FB1-A8F4-A6922C5C2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9018F2-F461-4BA1-8F7B-24812EA9A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D33A5-74D5-4FDA-A59A-A56198AFA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3569-F91B-4844-8426-E762177BBF0E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542A9-4026-4AF7-9AEB-E8947B03F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09905-ECCB-4B65-8BEA-D2ED65B5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EEA9-3B08-4F0B-BDC6-A7B0B39F7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73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812AEE-B577-4F96-B25B-11F04D90C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2527E-30B4-48EC-B265-01930D728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15583-F78A-4FF7-83AA-8B3A613AE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3569-F91B-4844-8426-E762177BBF0E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2D88B-4625-4991-90BA-6C55CD068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EF3F-6C61-4905-A849-1339EF95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EEA9-3B08-4F0B-BDC6-A7B0B39F7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541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1F42C-95E2-4A18-9418-19E6F69E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E4859-CB3C-41D8-BB09-8CEA0806A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0F57F-6352-4186-AA57-B41B06270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3569-F91B-4844-8426-E762177BBF0E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77A87-8BD4-41C4-BC9B-A96847D9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A053D-E15D-4892-A927-49751DD4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EEA9-3B08-4F0B-BDC6-A7B0B39F7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105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8F33-DFDB-4725-9D37-4A2F572E8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BBE40-1055-4B51-BCAB-0E088F272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03BB4-52A7-479C-B574-09D8FFBAF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3569-F91B-4844-8426-E762177BBF0E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EF1D4-48D0-4399-96E6-D70E33E1E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3ABF2-CD12-458E-B991-79EF1327F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EEA9-3B08-4F0B-BDC6-A7B0B39F7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27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4049A-68A5-4533-80CD-3FD7BC04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91A26-0F6F-4703-8DC5-190CC860E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DD3AF3-F9F6-433E-A5CD-8A995CDB6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852C6-4FF4-498F-8267-EE351B09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3569-F91B-4844-8426-E762177BBF0E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A85DD-9012-413A-8A20-0906EE36F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7D367-69E0-4912-9081-E855FC85D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EEA9-3B08-4F0B-BDC6-A7B0B39F7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97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D6268-DC0A-48B2-AB23-997675EB9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35196-390A-44B0-A149-1C40BFA55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CE043-E396-495D-8515-460E6AAFC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9975F8-C875-4C10-BDA0-5128D0C83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A6B594-B444-4195-ACF4-88516D402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1EFE56-D05B-4C8A-BBEE-D240B49C5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3569-F91B-4844-8426-E762177BBF0E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544509-7284-4943-A2FA-FAAB443A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53F5F5-10D0-4B8C-9AC1-2ED446D2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EEA9-3B08-4F0B-BDC6-A7B0B39F7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533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3AEA-9AB7-4A86-9ED9-B35B9986A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6A1DA-7041-475A-B4EE-9BFC18D08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3569-F91B-4844-8426-E762177BBF0E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59835-6DDA-4B06-B8A2-B3F4D8589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49588-8D14-4E49-A502-E6292AD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EEA9-3B08-4F0B-BDC6-A7B0B39F7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0126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8E2799-74EC-4B11-A8EF-809DEB978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3569-F91B-4844-8426-E762177BBF0E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5241F2-FF8E-4948-8D65-BE0454CF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A8098-80F1-4D5E-9A96-6D2ADFE0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EEA9-3B08-4F0B-BDC6-A7B0B39F7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641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5C0F-0517-403B-92F3-D71C125EC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62AB-7BA0-43A8-91BA-4314229D7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616A6-7C47-4A6D-92A1-3D9CFEEF59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780CA-0D38-4E24-9037-6F1ED20B9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3569-F91B-4844-8426-E762177BBF0E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3D2A5-CE1C-4EB6-A336-2C554D1EC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24DF4-00BD-4557-8A66-9EBFDF956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EEA9-3B08-4F0B-BDC6-A7B0B39F7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339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E89AD-C88A-4E65-A993-D472006AD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FA056E-46BC-42DA-A313-2CC47815CE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02255-352A-45FC-BA16-548707B3CD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B39C5-C9E4-4B91-ADDC-250E2A32C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33569-F91B-4844-8426-E762177BBF0E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F3144-6365-4472-977D-7CDDBE28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CBD79-8142-4704-BCC5-1D6BC6FD8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EEA9-3B08-4F0B-BDC6-A7B0B39F7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81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A1D5A1-2D27-4DDC-B444-6A58DA70C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EB075-5041-442D-8547-83993AC4F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724CA-AA0B-4D97-87AE-0E6882DC7C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33569-F91B-4844-8426-E762177BBF0E}" type="datetimeFigureOut">
              <a:rPr lang="en-IN" smtClean="0"/>
              <a:t>27-10-2021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BD770-CB80-4B4B-8855-B3F5A3285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97282-AF94-4D3C-BF3C-02981DEEF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3EEA9-3B08-4F0B-BDC6-A7B0B39F7E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712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24DA1A-3DC0-462C-AF0A-A69259FFA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" y="0"/>
            <a:ext cx="570826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59BCE7-850D-4F50-83AA-F1ED3873D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1124" y="2695969"/>
            <a:ext cx="8030876" cy="233794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+mn-lt"/>
              </a:rPr>
              <a:t>HEALTH AND LIFESTYLE</a:t>
            </a:r>
            <a:br>
              <a:rPr lang="en-US" sz="4000" b="1" dirty="0">
                <a:solidFill>
                  <a:srgbClr val="00B050"/>
                </a:solidFill>
                <a:latin typeface="+mn-lt"/>
              </a:rPr>
            </a:br>
            <a:r>
              <a:rPr lang="en-US" sz="4000" b="1" dirty="0">
                <a:solidFill>
                  <a:srgbClr val="00B050"/>
                </a:solidFill>
                <a:latin typeface="+mn-lt"/>
              </a:rPr>
              <a:t>CLASS – 8</a:t>
            </a:r>
            <a:r>
              <a:rPr lang="en-US" b="1" dirty="0"/>
              <a:t/>
            </a:r>
            <a:br>
              <a:rPr lang="en-US" b="1" dirty="0"/>
            </a:br>
            <a:r>
              <a:rPr lang="en-US" sz="6700" b="1" dirty="0">
                <a:latin typeface="+mn-lt"/>
              </a:rPr>
              <a:t>NON- NURIENTS</a:t>
            </a:r>
            <a:br>
              <a:rPr lang="en-US" sz="6700" b="1" dirty="0">
                <a:latin typeface="+mn-lt"/>
              </a:rPr>
            </a:br>
            <a:r>
              <a:rPr lang="en-US" sz="6700" b="1" dirty="0">
                <a:solidFill>
                  <a:srgbClr val="FF0000"/>
                </a:solidFill>
                <a:latin typeface="+mn-lt"/>
              </a:rPr>
              <a:t>(Antioxidants, Water &amp; Fiber)</a:t>
            </a:r>
            <a:endParaRPr lang="en-IN" sz="67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01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B543-E5AE-4220-BD2F-B76C9B2E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554894" cy="689234"/>
          </a:xfr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r>
              <a:rPr lang="en-IN" b="1" dirty="0"/>
              <a:t>Signs of Dehydration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BC774-4A0F-45F2-99C5-8EDB803E8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10" y="1471062"/>
            <a:ext cx="5407090" cy="4351338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lvl="0"/>
            <a:r>
              <a:rPr lang="en-IN" b="1" dirty="0"/>
              <a:t>Dry mouth</a:t>
            </a:r>
          </a:p>
          <a:p>
            <a:pPr lvl="0"/>
            <a:r>
              <a:rPr lang="en-IN" b="1" dirty="0"/>
              <a:t>Fatigue</a:t>
            </a:r>
          </a:p>
          <a:p>
            <a:pPr lvl="0"/>
            <a:r>
              <a:rPr lang="en-IN" b="1" dirty="0"/>
              <a:t>Thirst</a:t>
            </a:r>
          </a:p>
          <a:p>
            <a:pPr lvl="0"/>
            <a:r>
              <a:rPr lang="en-IN" b="1" dirty="0"/>
              <a:t>Decreased urine volume</a:t>
            </a:r>
          </a:p>
          <a:p>
            <a:pPr lvl="0"/>
            <a:r>
              <a:rPr lang="en-IN" b="1" dirty="0"/>
              <a:t>Reduction of physical and mental performance</a:t>
            </a:r>
          </a:p>
          <a:p>
            <a:pPr lvl="0"/>
            <a:r>
              <a:rPr lang="en-IN" b="1" dirty="0"/>
              <a:t>Headache</a:t>
            </a:r>
          </a:p>
          <a:p>
            <a:r>
              <a:rPr lang="en-IN" b="1" dirty="0"/>
              <a:t>Dizziness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59C1809-3E67-487F-B6EC-E6B8E571F626}"/>
              </a:ext>
            </a:extLst>
          </p:cNvPr>
          <p:cNvGrpSpPr/>
          <p:nvPr/>
        </p:nvGrpSpPr>
        <p:grpSpPr>
          <a:xfrm>
            <a:off x="6176865" y="205274"/>
            <a:ext cx="5924360" cy="6195527"/>
            <a:chOff x="6787046" y="0"/>
            <a:chExt cx="5404954" cy="48877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D72DFAC-7BB0-4773-B4D6-A87D6B6A0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24"/>
            <a:stretch/>
          </p:blipFill>
          <p:spPr>
            <a:xfrm>
              <a:off x="9601346" y="0"/>
              <a:ext cx="2590654" cy="240035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A68ECD-4169-405F-BB06-92CF5D91C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1346" y="2405759"/>
              <a:ext cx="2590654" cy="248194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EDCF09-3310-4E2A-8442-1FA93234F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7046" y="24425"/>
              <a:ext cx="2702477" cy="23759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0388CB-D5A2-4267-B68C-4BEB640DA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50" t="6570" r="19721" b="7056"/>
            <a:stretch/>
          </p:blipFill>
          <p:spPr>
            <a:xfrm>
              <a:off x="6787046" y="2511768"/>
              <a:ext cx="2702477" cy="2375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28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7554351" y="0"/>
            <a:ext cx="4645365" cy="2630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9657" y="654492"/>
            <a:ext cx="9440119" cy="7228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WHAT IS YOUR ANSWER ????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32EE7D-B01A-46D8-8626-D127893CC198}"/>
              </a:ext>
            </a:extLst>
          </p:cNvPr>
          <p:cNvSpPr txBox="1"/>
          <p:nvPr/>
        </p:nvSpPr>
        <p:spPr>
          <a:xfrm>
            <a:off x="1109777" y="1743963"/>
            <a:ext cx="960037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3400" b="1" dirty="0">
                <a:solidFill>
                  <a:srgbClr val="FF0000"/>
                </a:solidFill>
              </a:rPr>
              <a:t>WHAT IS WATER INTOXICATION?</a:t>
            </a:r>
          </a:p>
          <a:p>
            <a:pPr marL="342900" indent="-342900">
              <a:buAutoNum type="arabicPeriod"/>
            </a:pPr>
            <a:endParaRPr lang="en-US" sz="3400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sz="3400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3400" b="1" dirty="0">
                <a:solidFill>
                  <a:srgbClr val="FF0000"/>
                </a:solidFill>
              </a:rPr>
              <a:t>HOW IS DEHYDRATION CAUSED?</a:t>
            </a:r>
          </a:p>
          <a:p>
            <a:pPr marL="342900" indent="-342900">
              <a:buAutoNum type="arabicPeriod"/>
            </a:pPr>
            <a:endParaRPr lang="en-US" sz="3400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sz="3400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3400" b="1" dirty="0">
                <a:solidFill>
                  <a:srgbClr val="FF0000"/>
                </a:solidFill>
              </a:rPr>
              <a:t>WHAT ARE THE SIGNS OF WATER INTOXICATON?</a:t>
            </a:r>
            <a:endParaRPr lang="en-IN" sz="3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1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7554351" y="0"/>
            <a:ext cx="4645365" cy="2630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9657" y="654492"/>
            <a:ext cx="9440119" cy="7228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WHAT IS YOUR ANSWER ????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B6A382-9A04-40CF-ADB5-C08B64487C24}"/>
              </a:ext>
            </a:extLst>
          </p:cNvPr>
          <p:cNvSpPr txBox="1"/>
          <p:nvPr/>
        </p:nvSpPr>
        <p:spPr>
          <a:xfrm>
            <a:off x="1002772" y="2088654"/>
            <a:ext cx="10612053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3400" b="1" dirty="0">
                <a:solidFill>
                  <a:srgbClr val="FF0000"/>
                </a:solidFill>
              </a:rPr>
              <a:t>WHAT IS YOUR GENERAL UNDERSTANDING ON FIBER?</a:t>
            </a:r>
          </a:p>
          <a:p>
            <a:pPr marL="342900" indent="-342900">
              <a:buAutoNum type="arabicPeriod"/>
            </a:pPr>
            <a:endParaRPr lang="en-US" sz="3400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sz="3400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3400" b="1" dirty="0">
                <a:solidFill>
                  <a:srgbClr val="FF0000"/>
                </a:solidFill>
              </a:rPr>
              <a:t>WHAT IS THE ROLE OF FIBER IN OUR BODY?</a:t>
            </a:r>
          </a:p>
          <a:p>
            <a:pPr marL="342900" indent="-342900">
              <a:buAutoNum type="arabicPeriod"/>
            </a:pPr>
            <a:endParaRPr lang="en-US" sz="3400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n-US" sz="3400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sz="3400" b="1" dirty="0">
                <a:solidFill>
                  <a:srgbClr val="FF0000"/>
                </a:solidFill>
              </a:rPr>
              <a:t>WHAT IS THE ROLE OF CHAPPATHIS IN WEIGHT REDUCTION?</a:t>
            </a:r>
            <a:endParaRPr lang="en-IN" sz="3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72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F3643-2B5B-4BEB-8668-D48CAED80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694" y="85207"/>
            <a:ext cx="2138265" cy="829193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/>
            <a:r>
              <a:rPr lang="en-US" b="1" dirty="0"/>
              <a:t>FIBER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EAF66-04B5-42C7-BA25-41BE76F10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49" y="1095991"/>
            <a:ext cx="6710265" cy="5676802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N" b="1" dirty="0" err="1"/>
              <a:t>Fiber</a:t>
            </a:r>
            <a:r>
              <a:rPr lang="en-IN" b="1" dirty="0"/>
              <a:t>, also </a:t>
            </a:r>
            <a:r>
              <a:rPr lang="en-IN" b="1" dirty="0">
                <a:solidFill>
                  <a:srgbClr val="7030A0"/>
                </a:solidFill>
              </a:rPr>
              <a:t>known as roughage</a:t>
            </a:r>
            <a:r>
              <a:rPr lang="en-IN" b="1" dirty="0"/>
              <a:t>, is the part of plant-based foods</a:t>
            </a:r>
          </a:p>
          <a:p>
            <a:pPr>
              <a:lnSpc>
                <a:spcPct val="150000"/>
              </a:lnSpc>
            </a:pPr>
            <a:r>
              <a:rPr lang="en-IN" b="1" dirty="0"/>
              <a:t>It passes through the body undigested, keeping your digestive system clean and healthy, easing bowel movements, and flushing cholesterol and harmful carcinogens out of the body.</a:t>
            </a: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0000"/>
                </a:solidFill>
              </a:rPr>
              <a:t>Recommendation: 25 to 40 g of </a:t>
            </a:r>
            <a:r>
              <a:rPr lang="en-IN" b="1" dirty="0" err="1">
                <a:solidFill>
                  <a:srgbClr val="FF0000"/>
                </a:solidFill>
              </a:rPr>
              <a:t>fiber</a:t>
            </a:r>
            <a:r>
              <a:rPr lang="en-IN" b="1" dirty="0">
                <a:solidFill>
                  <a:srgbClr val="FF0000"/>
                </a:solidFill>
              </a:rPr>
              <a:t> per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6EDBD-B07F-4ED1-B8E2-450D4BBF1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261" y="147540"/>
            <a:ext cx="4375280" cy="3281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B9C731-0379-4DDB-A027-326F5A6CF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320" y="3694923"/>
            <a:ext cx="4386221" cy="282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8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A6ED-E72B-4398-A3CE-3A1AB63C9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60" y="0"/>
            <a:ext cx="3407229" cy="997144"/>
          </a:xfr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Types of Fiber</a:t>
            </a:r>
            <a:endParaRPr lang="en-IN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5CF04AD-E388-4A9A-9274-FA8F98A9FC47}"/>
              </a:ext>
            </a:extLst>
          </p:cNvPr>
          <p:cNvGrpSpPr/>
          <p:nvPr/>
        </p:nvGrpSpPr>
        <p:grpSpPr>
          <a:xfrm>
            <a:off x="6019798" y="1164134"/>
            <a:ext cx="6096000" cy="5693866"/>
            <a:chOff x="6019798" y="1164134"/>
            <a:chExt cx="6096000" cy="569386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F6DC0D7-06D8-4780-9273-272B7A013299}"/>
                </a:ext>
              </a:extLst>
            </p:cNvPr>
            <p:cNvSpPr/>
            <p:nvPr/>
          </p:nvSpPr>
          <p:spPr>
            <a:xfrm>
              <a:off x="6019798" y="1164134"/>
              <a:ext cx="6096000" cy="569386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algn="ctr"/>
              <a:r>
                <a:rPr lang="en-IN" sz="2600" b="1" dirty="0">
                  <a:solidFill>
                    <a:srgbClr val="7030A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Insoluble </a:t>
              </a:r>
              <a:r>
                <a:rPr lang="en-IN" sz="2600" b="1" dirty="0" err="1">
                  <a:solidFill>
                    <a:srgbClr val="7030A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fiber</a:t>
              </a:r>
              <a:r>
                <a:rPr lang="en-IN" sz="2600" b="1" dirty="0">
                  <a:solidFill>
                    <a:srgbClr val="7030A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 </a:t>
              </a:r>
            </a:p>
            <a:p>
              <a:pPr algn="just"/>
              <a:r>
                <a:rPr lang="en-IN" sz="2600" b="1" dirty="0">
                  <a:latin typeface="Arial" panose="020B0604020202020204" pitchFamily="34" charset="0"/>
                  <a:ea typeface="Times New Roman" panose="02020603050405020304" pitchFamily="18" charset="0"/>
                </a:rPr>
                <a:t>Type of </a:t>
              </a:r>
              <a:r>
                <a:rPr lang="en-IN" sz="2600" b="1" dirty="0" err="1">
                  <a:latin typeface="Arial" panose="020B0604020202020204" pitchFamily="34" charset="0"/>
                  <a:ea typeface="Times New Roman" panose="02020603050405020304" pitchFamily="18" charset="0"/>
                </a:rPr>
                <a:t>fiber</a:t>
              </a:r>
              <a:r>
                <a:rPr lang="en-IN" sz="2600" b="1" dirty="0">
                  <a:latin typeface="Arial" panose="020B0604020202020204" pitchFamily="34" charset="0"/>
                  <a:ea typeface="Times New Roman" panose="02020603050405020304" pitchFamily="18" charset="0"/>
                </a:rPr>
                <a:t> that, repels water.</a:t>
              </a:r>
            </a:p>
            <a:p>
              <a:pPr algn="just"/>
              <a:r>
                <a:rPr lang="en-IN" sz="2600" b="1" dirty="0">
                  <a:latin typeface="Arial" panose="020B0604020202020204" pitchFamily="34" charset="0"/>
                  <a:ea typeface="Times New Roman" panose="02020603050405020304" pitchFamily="18" charset="0"/>
                </a:rPr>
                <a:t>Its primary benefit is to provide bulk to stool and aid in the movement through the digestive tract.</a:t>
              </a:r>
            </a:p>
            <a:p>
              <a:pPr algn="just"/>
              <a:r>
                <a:rPr lang="en-IN" sz="2600" b="1" i="1" u="sng" dirty="0">
                  <a:solidFill>
                    <a:srgbClr val="FF000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Insoluble </a:t>
              </a:r>
              <a:r>
                <a:rPr lang="en-IN" sz="2600" b="1" i="1" u="sng" dirty="0" err="1">
                  <a:solidFill>
                    <a:srgbClr val="FF000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fiber</a:t>
              </a:r>
              <a:r>
                <a:rPr lang="en-IN" sz="2600" b="1" i="1" u="sng" dirty="0">
                  <a:solidFill>
                    <a:srgbClr val="FF000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 in foods such as nuts and seeds, wheat bran, and whole-grain foods like whole-wheat pasta and brown rice</a:t>
              </a:r>
              <a:r>
                <a:rPr lang="en-IN" sz="2600" b="1" i="1" dirty="0">
                  <a:solidFill>
                    <a:srgbClr val="FF000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.</a:t>
              </a:r>
            </a:p>
            <a:p>
              <a:pPr algn="just"/>
              <a:endParaRPr lang="en-IN" sz="2600" b="1" dirty="0">
                <a:latin typeface="Arial" panose="020B0604020202020204" pitchFamily="34" charset="0"/>
                <a:ea typeface="Times New Roman" panose="02020603050405020304" pitchFamily="18" charset="0"/>
              </a:endParaRPr>
            </a:p>
            <a:p>
              <a:pPr algn="just"/>
              <a:endParaRPr lang="en-IN" sz="2600" b="1" dirty="0">
                <a:latin typeface="Arial" panose="020B0604020202020204" pitchFamily="34" charset="0"/>
                <a:ea typeface="Times New Roman" panose="02020603050405020304" pitchFamily="18" charset="0"/>
              </a:endParaRPr>
            </a:p>
            <a:p>
              <a:pPr algn="just"/>
              <a:endParaRPr lang="en-IN" sz="2600" b="1" dirty="0">
                <a:latin typeface="Arial" panose="020B0604020202020204" pitchFamily="34" charset="0"/>
                <a:ea typeface="Times New Roman" panose="02020603050405020304" pitchFamily="18" charset="0"/>
              </a:endParaRPr>
            </a:p>
            <a:p>
              <a:pPr algn="just"/>
              <a:r>
                <a:rPr lang="en-IN" sz="2600" b="1" dirty="0">
                  <a:latin typeface="Arial" panose="020B0604020202020204" pitchFamily="34" charset="0"/>
                  <a:ea typeface="Times New Roman" panose="02020603050405020304" pitchFamily="18" charset="0"/>
                </a:rPr>
                <a:t> </a:t>
              </a:r>
            </a:p>
            <a:p>
              <a:pPr algn="just"/>
              <a:endParaRPr lang="en-IN" sz="2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AC3188-1F1F-469A-9CBF-7F28A7C78A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476" t="15777"/>
            <a:stretch/>
          </p:blipFill>
          <p:spPr>
            <a:xfrm>
              <a:off x="9238861" y="4455579"/>
              <a:ext cx="2750976" cy="236841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153359D-28F6-452E-A5DB-C512E56551C2}"/>
              </a:ext>
            </a:extLst>
          </p:cNvPr>
          <p:cNvGrpSpPr/>
          <p:nvPr/>
        </p:nvGrpSpPr>
        <p:grpSpPr>
          <a:xfrm>
            <a:off x="76202" y="1164134"/>
            <a:ext cx="5680786" cy="5693866"/>
            <a:chOff x="332794" y="1089486"/>
            <a:chExt cx="5424194" cy="569386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C797804-C396-47A6-BA6E-FE537EB903B7}"/>
                </a:ext>
              </a:extLst>
            </p:cNvPr>
            <p:cNvSpPr/>
            <p:nvPr/>
          </p:nvSpPr>
          <p:spPr>
            <a:xfrm>
              <a:off x="332794" y="1089486"/>
              <a:ext cx="5424194" cy="569386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algn="ctr"/>
              <a:r>
                <a:rPr lang="en-IN" sz="2600" b="1" dirty="0">
                  <a:solidFill>
                    <a:srgbClr val="7030A0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Soluble </a:t>
              </a:r>
              <a:r>
                <a:rPr lang="en-IN" sz="2600" b="1" dirty="0" err="1">
                  <a:solidFill>
                    <a:srgbClr val="7030A0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fiber</a:t>
              </a:r>
              <a:r>
                <a:rPr lang="en-IN" sz="2600" b="1" dirty="0">
                  <a:solidFill>
                    <a:srgbClr val="7030A0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 </a:t>
              </a:r>
            </a:p>
            <a:p>
              <a:r>
                <a:rPr lang="en-IN" sz="2600" b="1" dirty="0">
                  <a:latin typeface="Arial" panose="020B0604020202020204" pitchFamily="34" charset="0"/>
                  <a:ea typeface="Calibri" panose="020F0502020204030204" pitchFamily="34" charset="0"/>
                </a:rPr>
                <a:t>Type of </a:t>
              </a:r>
              <a:r>
                <a:rPr lang="en-IN" sz="2600" b="1" dirty="0" err="1">
                  <a:latin typeface="Arial" panose="020B0604020202020204" pitchFamily="34" charset="0"/>
                  <a:ea typeface="Calibri" panose="020F0502020204030204" pitchFamily="34" charset="0"/>
                </a:rPr>
                <a:t>fiber</a:t>
              </a:r>
              <a:r>
                <a:rPr lang="en-IN" sz="2600" b="1" dirty="0">
                  <a:latin typeface="Arial" panose="020B0604020202020204" pitchFamily="34" charset="0"/>
                  <a:ea typeface="Calibri" panose="020F0502020204030204" pitchFamily="34" charset="0"/>
                </a:rPr>
                <a:t> that attracts water and forms a gel. </a:t>
              </a:r>
            </a:p>
            <a:p>
              <a:r>
                <a:rPr lang="en-IN" sz="2600" b="1" dirty="0">
                  <a:latin typeface="Arial" panose="020B0604020202020204" pitchFamily="34" charset="0"/>
                  <a:ea typeface="Calibri" panose="020F0502020204030204" pitchFamily="34" charset="0"/>
                </a:rPr>
                <a:t>This gel causes a slowing of the digestion process, which can be beneficial for weight loss. </a:t>
              </a:r>
            </a:p>
            <a:p>
              <a:pPr algn="just"/>
              <a:r>
                <a:rPr lang="en-IN" sz="2600" b="1" i="1" u="sng" dirty="0">
                  <a:solidFill>
                    <a:srgbClr val="FF0000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Foods high in soluble </a:t>
              </a:r>
              <a:r>
                <a:rPr lang="en-IN" sz="2600" b="1" i="1" u="sng" dirty="0" err="1">
                  <a:solidFill>
                    <a:srgbClr val="FF0000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fiber</a:t>
              </a:r>
              <a:r>
                <a:rPr lang="en-IN" sz="2600" b="1" i="1" u="sng" dirty="0">
                  <a:solidFill>
                    <a:srgbClr val="FF0000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 include oats, legumes, edible </a:t>
              </a:r>
              <a:r>
                <a:rPr lang="en-IN" sz="2600" b="1" i="1" u="sng" dirty="0">
                  <a:solidFill>
                    <a:srgbClr val="FF000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veggies, fruits</a:t>
              </a:r>
              <a:r>
                <a:rPr lang="en-IN" sz="2600" b="1" i="1" u="sng" dirty="0">
                  <a:solidFill>
                    <a:srgbClr val="FF0000"/>
                  </a:solidFill>
                  <a:latin typeface="Arial" panose="020B0604020202020204" pitchFamily="34" charset="0"/>
                  <a:ea typeface="Calibri" panose="020F0502020204030204" pitchFamily="34" charset="0"/>
                </a:rPr>
                <a:t>, and nuts</a:t>
              </a:r>
            </a:p>
            <a:p>
              <a:pPr algn="just"/>
              <a:endParaRPr lang="en-IN" sz="2600" b="1" u="sng" dirty="0">
                <a:latin typeface="Arial" panose="020B0604020202020204" pitchFamily="34" charset="0"/>
              </a:endParaRPr>
            </a:p>
            <a:p>
              <a:endParaRPr lang="en-IN" sz="2600" b="1" u="sng" dirty="0">
                <a:latin typeface="Arial" panose="020B0604020202020204" pitchFamily="34" charset="0"/>
              </a:endParaRPr>
            </a:p>
            <a:p>
              <a:endParaRPr lang="en-IN" sz="2600" b="1" u="sng" dirty="0">
                <a:latin typeface="Arial" panose="020B0604020202020204" pitchFamily="34" charset="0"/>
              </a:endParaRPr>
            </a:p>
            <a:p>
              <a:endParaRPr lang="en-IN" sz="2600" b="1" u="sng" dirty="0">
                <a:latin typeface="Arial" panose="020B0604020202020204" pitchFamily="34" charset="0"/>
              </a:endParaRPr>
            </a:p>
            <a:p>
              <a:endParaRPr lang="en-IN" sz="2600" b="1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7B6EFF-DBF8-45CE-915E-6E32ABADC1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50" t="17331" r="55788" b="1600"/>
            <a:stretch/>
          </p:blipFill>
          <p:spPr>
            <a:xfrm>
              <a:off x="2968419" y="4380931"/>
              <a:ext cx="2619294" cy="2272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68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01889-3E96-4EB2-B344-3A7790B6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3198"/>
            <a:ext cx="5823857" cy="969153"/>
          </a:xfr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Role of fiber in the body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7DA39-5CD9-40BB-BF8D-AE76E23E7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1231642"/>
            <a:ext cx="11607282" cy="5559813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85000" lnSpcReduction="10000"/>
          </a:bodyPr>
          <a:lstStyle/>
          <a:p>
            <a:pPr lvl="0">
              <a:lnSpc>
                <a:spcPct val="150000"/>
              </a:lnSpc>
            </a:pPr>
            <a:r>
              <a:rPr lang="en-IN" b="1" dirty="0" err="1"/>
              <a:t>Fiber</a:t>
            </a:r>
            <a:r>
              <a:rPr lang="en-IN" b="1" dirty="0"/>
              <a:t> </a:t>
            </a:r>
            <a:r>
              <a:rPr lang="en-IN" b="1" dirty="0">
                <a:solidFill>
                  <a:srgbClr val="FF0000"/>
                </a:solidFill>
              </a:rPr>
              <a:t>help you live longer</a:t>
            </a:r>
            <a:r>
              <a:rPr lang="en-IN" b="1" dirty="0"/>
              <a:t>. </a:t>
            </a:r>
          </a:p>
          <a:p>
            <a:pPr lvl="0">
              <a:lnSpc>
                <a:spcPct val="150000"/>
              </a:lnSpc>
            </a:pPr>
            <a:r>
              <a:rPr lang="en-IN" b="1" dirty="0"/>
              <a:t>Prevent health conditions such as </a:t>
            </a:r>
            <a:r>
              <a:rPr lang="en-IN" b="1" dirty="0">
                <a:solidFill>
                  <a:srgbClr val="FF0000"/>
                </a:solidFill>
              </a:rPr>
              <a:t>prediabetes, diabetes, high cholesterol, obesity, and various digestion problems, like constipation, colon cancer, and diverticulitis</a:t>
            </a:r>
            <a:r>
              <a:rPr lang="en-IN" b="1" dirty="0"/>
              <a:t>, </a:t>
            </a:r>
          </a:p>
          <a:p>
            <a:pPr lvl="0">
              <a:lnSpc>
                <a:spcPct val="150000"/>
              </a:lnSpc>
            </a:pPr>
            <a:r>
              <a:rPr lang="en-IN" b="1" dirty="0" err="1">
                <a:solidFill>
                  <a:srgbClr val="FF0000"/>
                </a:solidFill>
              </a:rPr>
              <a:t>Fiber</a:t>
            </a:r>
            <a:r>
              <a:rPr lang="en-IN" b="1" dirty="0">
                <a:solidFill>
                  <a:srgbClr val="FF0000"/>
                </a:solidFill>
              </a:rPr>
              <a:t> expands and bulks food </a:t>
            </a:r>
            <a:r>
              <a:rPr lang="en-IN" b="1" dirty="0"/>
              <a:t>in your GI tract, slowing digestion. This can increase satisfaction of your food and helps stabilize blood sugar levels. </a:t>
            </a:r>
          </a:p>
          <a:p>
            <a:pPr lvl="0">
              <a:lnSpc>
                <a:spcPct val="150000"/>
              </a:lnSpc>
            </a:pPr>
            <a:r>
              <a:rPr lang="en-IN" b="1" dirty="0"/>
              <a:t>Higher </a:t>
            </a:r>
            <a:r>
              <a:rPr lang="en-IN" b="1" dirty="0" err="1"/>
              <a:t>fiber</a:t>
            </a:r>
            <a:r>
              <a:rPr lang="en-IN" b="1" dirty="0"/>
              <a:t> diet is associated with a </a:t>
            </a:r>
            <a:r>
              <a:rPr lang="en-IN" b="1" dirty="0">
                <a:solidFill>
                  <a:srgbClr val="FF0000"/>
                </a:solidFill>
              </a:rPr>
              <a:t>lower rate of obesity</a:t>
            </a:r>
            <a:r>
              <a:rPr lang="en-IN" b="1" dirty="0"/>
              <a:t>. </a:t>
            </a:r>
          </a:p>
          <a:p>
            <a:pPr lvl="0">
              <a:lnSpc>
                <a:spcPct val="150000"/>
              </a:lnSpc>
            </a:pPr>
            <a:r>
              <a:rPr lang="en-IN" b="1" dirty="0">
                <a:solidFill>
                  <a:srgbClr val="FF0000"/>
                </a:solidFill>
              </a:rPr>
              <a:t>Reduces the risk of diverticulitis</a:t>
            </a:r>
            <a:r>
              <a:rPr lang="en-IN" b="1" dirty="0"/>
              <a:t>, a condition in which pouches formed in the colon become infected. </a:t>
            </a:r>
          </a:p>
          <a:p>
            <a:pPr lvl="0">
              <a:lnSpc>
                <a:spcPct val="150000"/>
              </a:lnSpc>
            </a:pPr>
            <a:r>
              <a:rPr lang="en-IN" b="1" dirty="0"/>
              <a:t>There’s an </a:t>
            </a:r>
            <a:r>
              <a:rPr lang="en-IN" b="1" dirty="0">
                <a:solidFill>
                  <a:srgbClr val="FF0000"/>
                </a:solidFill>
              </a:rPr>
              <a:t>anti-cancer benefit </a:t>
            </a:r>
            <a:r>
              <a:rPr lang="en-IN" b="1" dirty="0"/>
              <a:t>to </a:t>
            </a:r>
            <a:r>
              <a:rPr lang="en-IN" b="1" dirty="0" err="1"/>
              <a:t>fiber</a:t>
            </a:r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310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1D301-E7DB-451A-8FB7-0192876E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A3C41-31C8-4A86-B072-67F6D39F7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77EB3-8CF8-42F8-99C8-7CEA7AD93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0" y="65315"/>
            <a:ext cx="12045820" cy="679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2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7546635" y="0"/>
            <a:ext cx="4645365" cy="2237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9657" y="654492"/>
            <a:ext cx="9440119" cy="7228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WHAT IS YOUR ANSWER ????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B6A382-9A04-40CF-ADB5-C08B64487C24}"/>
              </a:ext>
            </a:extLst>
          </p:cNvPr>
          <p:cNvSpPr txBox="1"/>
          <p:nvPr/>
        </p:nvSpPr>
        <p:spPr>
          <a:xfrm>
            <a:off x="312109" y="1699548"/>
            <a:ext cx="10612053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800" b="1" dirty="0">
                <a:solidFill>
                  <a:srgbClr val="FF0000"/>
                </a:solidFill>
              </a:rPr>
              <a:t>Fiber helps to reduce the risk of all of the following EXCEPT _____.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b="1" dirty="0">
                <a:solidFill>
                  <a:srgbClr val="7030A0"/>
                </a:solidFill>
              </a:rPr>
              <a:t>Cancer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b="1" dirty="0">
                <a:solidFill>
                  <a:srgbClr val="7030A0"/>
                </a:solidFill>
              </a:rPr>
              <a:t>Heart disease 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b="1" dirty="0" err="1">
                <a:solidFill>
                  <a:srgbClr val="7030A0"/>
                </a:solidFill>
              </a:rPr>
              <a:t>Diverticulitus</a:t>
            </a:r>
            <a:endParaRPr lang="en-US" sz="2800" b="1" dirty="0">
              <a:solidFill>
                <a:srgbClr val="7030A0"/>
              </a:solidFill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sz="2800" b="1" dirty="0">
                <a:solidFill>
                  <a:srgbClr val="7030A0"/>
                </a:solidFill>
              </a:rPr>
              <a:t>Diarrhea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b="1" dirty="0">
                <a:solidFill>
                  <a:srgbClr val="7030A0"/>
                </a:solidFill>
              </a:rPr>
              <a:t>Diabetes</a:t>
            </a:r>
            <a:r>
              <a:rPr lang="en-US" sz="2800" b="1" dirty="0">
                <a:solidFill>
                  <a:srgbClr val="FF0000"/>
                </a:solidFill>
              </a:rPr>
              <a:t/>
            </a:r>
            <a:br>
              <a:rPr lang="en-US" sz="2800" b="1" dirty="0">
                <a:solidFill>
                  <a:srgbClr val="FF0000"/>
                </a:solidFill>
              </a:rPr>
            </a:b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2. The severe level of dehydration in the body leads to…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b="1" dirty="0">
                <a:solidFill>
                  <a:srgbClr val="7030A0"/>
                </a:solidFill>
              </a:rPr>
              <a:t>Anemia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b="1" dirty="0">
                <a:solidFill>
                  <a:srgbClr val="7030A0"/>
                </a:solidFill>
              </a:rPr>
              <a:t>Cardiovascular disease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b="1" dirty="0">
                <a:solidFill>
                  <a:srgbClr val="7030A0"/>
                </a:solidFill>
              </a:rPr>
              <a:t>Hemophilia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2800" b="1" dirty="0" err="1">
                <a:solidFill>
                  <a:srgbClr val="7030A0"/>
                </a:solidFill>
              </a:rPr>
              <a:t>Oesteoporosis</a:t>
            </a:r>
            <a:endParaRPr lang="en-US" sz="2800" b="1" dirty="0">
              <a:solidFill>
                <a:srgbClr val="7030A0"/>
              </a:solidFill>
            </a:endParaRPr>
          </a:p>
          <a:p>
            <a:endParaRPr lang="en-US" sz="3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14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47336" y="881744"/>
            <a:ext cx="966450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IN" sz="2400" b="1" dirty="0">
                <a:cs typeface="Calibri" panose="020F0502020204030204" pitchFamily="34" charset="0"/>
              </a:rPr>
              <a:t>Food Science-</a:t>
            </a:r>
            <a:r>
              <a:rPr lang="en-IN" sz="2400" dirty="0">
                <a:cs typeface="Calibri" panose="020F0502020204030204" pitchFamily="34" charset="0"/>
              </a:rPr>
              <a:t> </a:t>
            </a:r>
            <a:r>
              <a:rPr lang="en-IN" sz="2400" dirty="0" err="1">
                <a:cs typeface="Calibri" panose="020F0502020204030204" pitchFamily="34" charset="0"/>
              </a:rPr>
              <a:t>Srilakshmi</a:t>
            </a:r>
            <a:r>
              <a:rPr lang="en-IN" sz="2400" dirty="0">
                <a:cs typeface="Calibri" panose="020F0502020204030204" pitchFamily="34" charset="0"/>
              </a:rPr>
              <a:t>, Prosper Montague Publishing Group Ltd., Hamlyn, London. 2003.</a:t>
            </a:r>
          </a:p>
          <a:p>
            <a:pPr algn="just">
              <a:lnSpc>
                <a:spcPct val="120000"/>
              </a:lnSpc>
            </a:pPr>
            <a:r>
              <a:rPr lang="en-IN" sz="2400" b="1" dirty="0">
                <a:cs typeface="Calibri" panose="020F0502020204030204" pitchFamily="34" charset="0"/>
              </a:rPr>
              <a:t>Food &amp; Nutrition- </a:t>
            </a:r>
            <a:r>
              <a:rPr lang="en-IN" sz="2400" dirty="0" err="1">
                <a:cs typeface="Calibri" panose="020F0502020204030204" pitchFamily="34" charset="0"/>
              </a:rPr>
              <a:t>Swaminathan</a:t>
            </a:r>
            <a:r>
              <a:rPr lang="en-IN" sz="2400" dirty="0">
                <a:cs typeface="Calibri" panose="020F0502020204030204" pitchFamily="34" charset="0"/>
              </a:rPr>
              <a:t>, The Bangalore Printing &amp; publishing co ltd., Vol I, Second Edition, Bangalore (1995).</a:t>
            </a:r>
          </a:p>
          <a:p>
            <a:pPr algn="just">
              <a:lnSpc>
                <a:spcPct val="120000"/>
              </a:lnSpc>
            </a:pPr>
            <a:r>
              <a:rPr lang="en-US" sz="2400" b="1" dirty="0">
                <a:solidFill>
                  <a:srgbClr val="333333"/>
                </a:solidFill>
              </a:rPr>
              <a:t>An Introduction to Lifestyle Management: </a:t>
            </a:r>
            <a:r>
              <a:rPr lang="en-US" sz="2400" dirty="0">
                <a:solidFill>
                  <a:srgbClr val="333333"/>
                </a:solidFill>
              </a:rPr>
              <a:t>Facilitator’s Handbook, </a:t>
            </a:r>
            <a:r>
              <a:rPr lang="en-US" sz="2400" u="sng" dirty="0" err="1">
                <a:solidFill>
                  <a:srgbClr val="333333"/>
                </a:solidFill>
              </a:rPr>
              <a:t>Dr.Anja</a:t>
            </a:r>
            <a:r>
              <a:rPr lang="en-US" sz="2400" u="sng" dirty="0">
                <a:solidFill>
                  <a:srgbClr val="333333"/>
                </a:solidFill>
              </a:rPr>
              <a:t> </a:t>
            </a:r>
            <a:r>
              <a:rPr lang="en-US" sz="2400" dirty="0">
                <a:solidFill>
                  <a:srgbClr val="333333"/>
                </a:solidFill>
              </a:rPr>
              <a:t>Morris-Paxton,  2019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247336" y="208635"/>
            <a:ext cx="3606018" cy="643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7030A0"/>
                </a:solidFill>
              </a:rPr>
              <a:t>REFERENCE BOOKS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66092" y="3703606"/>
            <a:ext cx="6138347" cy="643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7030A0"/>
                </a:solidFill>
              </a:rPr>
              <a:t>DEVELOPED RESOURCE MATERIALS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1266092" y="4191529"/>
            <a:ext cx="9645748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318989" y="4252897"/>
            <a:ext cx="9664504" cy="949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dirty="0"/>
              <a:t>ANTIOXIDANTS, WATER, FIBER-  Developed PDF attached in Ample course content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318989" y="5055900"/>
            <a:ext cx="4760599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7030A0"/>
                </a:solidFill>
              </a:rPr>
              <a:t>LOCAL VIDEO DEVELOPED: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18989" y="5706637"/>
            <a:ext cx="9664504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dirty="0"/>
              <a:t>Video is available in Ample course </a:t>
            </a:r>
            <a:r>
              <a:rPr lang="en-US" sz="2400" dirty="0" smtClean="0"/>
              <a:t>content 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600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B2ACD-25B7-49BD-9D30-CA1B5312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8B3DE-947A-4777-9E69-B1377CE3B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99B9C-C185-45D6-95D0-F3052BD1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54"/>
            <a:ext cx="12192000" cy="677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41E1-A0C0-46C8-85B1-D223A4846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410" y="65314"/>
            <a:ext cx="3575180" cy="802432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/>
            <a:r>
              <a:rPr lang="en-US" b="1" dirty="0"/>
              <a:t>ANTIOXIDANTS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A4743-71EF-467F-95EB-5D30A5262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6" y="929895"/>
            <a:ext cx="11802059" cy="3446171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u="sng" dirty="0">
                <a:solidFill>
                  <a:srgbClr val="00B050"/>
                </a:solidFill>
              </a:rPr>
              <a:t>Antioxidants </a:t>
            </a:r>
            <a:r>
              <a:rPr lang="en-US" b="1" dirty="0"/>
              <a:t>are substances that may </a:t>
            </a:r>
            <a:r>
              <a:rPr lang="en-US" b="1" dirty="0">
                <a:solidFill>
                  <a:srgbClr val="FF0000"/>
                </a:solidFill>
              </a:rPr>
              <a:t>protect your cells against free radicals, which prevent oxidation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/>
              <a:t>(loss of electrons which can produce free radicals)</a:t>
            </a:r>
          </a:p>
          <a:p>
            <a:r>
              <a:rPr lang="en-US" b="1" dirty="0"/>
              <a:t>Antioxidants, such as vitamins C and E and Vitamin A (carotenoids), may help protect cells from damage caused by free radicals and play a role in heart disease, cancer and other diseases.</a:t>
            </a:r>
          </a:p>
          <a:p>
            <a:r>
              <a:rPr lang="en-US" b="1" dirty="0"/>
              <a:t>Antioxidants </a:t>
            </a:r>
            <a:r>
              <a:rPr lang="en-US" b="1" dirty="0">
                <a:solidFill>
                  <a:srgbClr val="FF0000"/>
                </a:solidFill>
              </a:rPr>
              <a:t>boost the immune system</a:t>
            </a:r>
          </a:p>
          <a:p>
            <a:r>
              <a:rPr lang="en-US" b="1" dirty="0"/>
              <a:t>Oxidation causes loss of </a:t>
            </a:r>
            <a:r>
              <a:rPr lang="en-US" b="1" dirty="0" err="1"/>
              <a:t>flavour</a:t>
            </a:r>
            <a:r>
              <a:rPr lang="en-US" b="1" dirty="0"/>
              <a:t> and </a:t>
            </a:r>
            <a:r>
              <a:rPr lang="en-US" b="1" dirty="0" err="1"/>
              <a:t>colour</a:t>
            </a:r>
            <a:r>
              <a:rPr lang="en-US" b="1" dirty="0"/>
              <a:t> in foods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20084-50AD-401E-B848-92581BBE0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76"/>
          <a:stretch/>
        </p:blipFill>
        <p:spPr>
          <a:xfrm>
            <a:off x="78922" y="4450702"/>
            <a:ext cx="6809024" cy="2304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A25199-61BE-4D99-AA65-B69187952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192" y="4400892"/>
            <a:ext cx="4769886" cy="246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1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7554351" y="0"/>
            <a:ext cx="4645365" cy="2630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9657" y="654492"/>
            <a:ext cx="9440119" cy="7228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WHAT IS YOUR ANSWER ????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6E842-D3DE-4A66-8E75-32DBE668D184}"/>
              </a:ext>
            </a:extLst>
          </p:cNvPr>
          <p:cNvSpPr txBox="1"/>
          <p:nvPr/>
        </p:nvSpPr>
        <p:spPr>
          <a:xfrm>
            <a:off x="773000" y="2611874"/>
            <a:ext cx="8738646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1. NAME SOME ANTIOXIDNAT RICH FOODS….</a:t>
            </a:r>
          </a:p>
          <a:p>
            <a:endParaRPr lang="en-US" sz="3400" b="1" dirty="0">
              <a:solidFill>
                <a:srgbClr val="FF0000"/>
              </a:solidFill>
            </a:endParaRPr>
          </a:p>
          <a:p>
            <a:endParaRPr lang="en-US" sz="3400" b="1" dirty="0">
              <a:solidFill>
                <a:srgbClr val="FF0000"/>
              </a:solidFill>
            </a:endParaRPr>
          </a:p>
          <a:p>
            <a:endParaRPr lang="en-US" sz="3400" b="1" dirty="0">
              <a:solidFill>
                <a:srgbClr val="FF0000"/>
              </a:solidFill>
            </a:endParaRPr>
          </a:p>
          <a:p>
            <a:r>
              <a:rPr lang="en-US" sz="3400" b="1" dirty="0">
                <a:solidFill>
                  <a:srgbClr val="FF0000"/>
                </a:solidFill>
              </a:rPr>
              <a:t>2. NAME SOME ANTIOXIDANTS YOU KNOW AND THEIR BENEFITS……</a:t>
            </a:r>
            <a:endParaRPr lang="en-IN" sz="3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33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0D10E-E6E6-4B78-B9CC-AC5A9551C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47" y="2025575"/>
            <a:ext cx="4816151" cy="4649820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IN" b="1" dirty="0"/>
              <a:t>Antioxidants are found in many foods, including fruits and vegetables. They are also available as dietary supplements.</a:t>
            </a:r>
          </a:p>
          <a:p>
            <a:pPr marL="0" indent="0" algn="just">
              <a:buNone/>
            </a:pPr>
            <a:r>
              <a:rPr lang="en-IN" b="1" dirty="0"/>
              <a:t> </a:t>
            </a:r>
            <a:r>
              <a:rPr lang="en-IN" b="1" dirty="0">
                <a:solidFill>
                  <a:srgbClr val="7030A0"/>
                </a:solidFill>
              </a:rPr>
              <a:t>Examples of antioxidants include</a:t>
            </a:r>
          </a:p>
          <a:p>
            <a:r>
              <a:rPr lang="en-IN" b="1" dirty="0">
                <a:solidFill>
                  <a:srgbClr val="FF0000"/>
                </a:solidFill>
              </a:rPr>
              <a:t>Beta-carotene </a:t>
            </a:r>
          </a:p>
          <a:p>
            <a:r>
              <a:rPr lang="en-IN" b="1" dirty="0">
                <a:solidFill>
                  <a:srgbClr val="FF0000"/>
                </a:solidFill>
              </a:rPr>
              <a:t>Lutein </a:t>
            </a:r>
          </a:p>
          <a:p>
            <a:r>
              <a:rPr lang="en-IN" b="1" dirty="0">
                <a:solidFill>
                  <a:srgbClr val="FF0000"/>
                </a:solidFill>
              </a:rPr>
              <a:t>Lycopene</a:t>
            </a:r>
          </a:p>
          <a:p>
            <a:r>
              <a:rPr lang="en-IN" b="1" dirty="0">
                <a:solidFill>
                  <a:srgbClr val="FF0000"/>
                </a:solidFill>
              </a:rPr>
              <a:t>Selenium</a:t>
            </a:r>
          </a:p>
          <a:p>
            <a:r>
              <a:rPr lang="en-IN" b="1" dirty="0">
                <a:solidFill>
                  <a:srgbClr val="FF0000"/>
                </a:solidFill>
              </a:rPr>
              <a:t>Vitamin A</a:t>
            </a:r>
          </a:p>
          <a:p>
            <a:r>
              <a:rPr lang="en-IN" b="1" dirty="0">
                <a:solidFill>
                  <a:srgbClr val="FF0000"/>
                </a:solidFill>
              </a:rPr>
              <a:t>Vitamin C</a:t>
            </a:r>
          </a:p>
          <a:p>
            <a:r>
              <a:rPr lang="en-IN" b="1" dirty="0">
                <a:solidFill>
                  <a:srgbClr val="FF0000"/>
                </a:solidFill>
              </a:rPr>
              <a:t>Vitamin 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FDA3F-F159-4D4D-9FA2-73598079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106" y="2025575"/>
            <a:ext cx="6506547" cy="45050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B15E093-7F57-4F0A-B34A-3B77C31A5F8D}"/>
              </a:ext>
            </a:extLst>
          </p:cNvPr>
          <p:cNvSpPr/>
          <p:nvPr/>
        </p:nvSpPr>
        <p:spPr>
          <a:xfrm>
            <a:off x="690465" y="917579"/>
            <a:ext cx="1048760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Fruits, vegetables and Grain rich in dietary antioxidants provide a better way to boost antioxidant intake.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F48D80-6564-4730-A327-5901D8B5E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90" y="177482"/>
            <a:ext cx="5759320" cy="802432"/>
          </a:xfr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SOURCE OF ANTIOXIDANTS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51025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2094-D200-4679-8733-8CF38AA9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22" y="299811"/>
            <a:ext cx="7242110" cy="735887"/>
          </a:xfr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Phytochemicals as Antioxidants</a:t>
            </a:r>
            <a:endParaRPr lang="en-IN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B5DE3F-3310-4CAA-960D-7296104C54AA}"/>
              </a:ext>
            </a:extLst>
          </p:cNvPr>
          <p:cNvSpPr/>
          <p:nvPr/>
        </p:nvSpPr>
        <p:spPr>
          <a:xfrm>
            <a:off x="220824" y="1329524"/>
            <a:ext cx="5358882" cy="51209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Allium sulphur compounds 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onions and garlic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Anthocyanins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eggplant, grapes and berries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Beta-carotene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pumpkin, mangoes, apricots, carrots, spinach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Catechins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Red wine and tea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000" b="1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Crypto</a:t>
            </a:r>
            <a:r>
              <a:rPr lang="en-IN" sz="2000" b="1" dirty="0" err="1">
                <a:solidFill>
                  <a:srgbClr val="7030A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xanthins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Red capsicum, pumpkin and mangoes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Flavonoids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Tea, green tea, citrus fruits, red wine, onion and apples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A7D2B9-E7F4-4901-9649-5ABC98B43573}"/>
              </a:ext>
            </a:extLst>
          </p:cNvPr>
          <p:cNvSpPr/>
          <p:nvPr/>
        </p:nvSpPr>
        <p:spPr>
          <a:xfrm>
            <a:off x="5875175" y="1329524"/>
            <a:ext cx="6235960" cy="51209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Indoles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cruciferous vegetables such as broccoli, cabbage and cauliflower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000" b="1" dirty="0" err="1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Isoflavonoids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soybeans, tofu, lentils, peas and milk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Lignans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sesame seeds, bran, whole grains and vegetables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Lutein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green, leafy vegetables like spinach, and corn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Lycopene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Tomatoes, pink grapefruit and watermelon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Polyphenols</a:t>
            </a:r>
            <a:r>
              <a:rPr lang="en-IN" sz="20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Herbs like Oregano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69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58D69-B305-4F10-9575-BD6E5300A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9" y="1020066"/>
            <a:ext cx="10815734" cy="4102440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600" b="1" dirty="0">
                <a:solidFill>
                  <a:srgbClr val="FF0000"/>
                </a:solidFill>
              </a:rPr>
              <a:t>Vitamin A (Carotenoids): </a:t>
            </a:r>
            <a:r>
              <a:rPr lang="en-US" sz="2600" b="1" dirty="0"/>
              <a:t>It is one of the vital antioxidant for general health and well being.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600" b="1" dirty="0"/>
              <a:t>It is an antiaging nutrient which plays a vital role in improving immune function, cancer and heart disease.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600" b="1" dirty="0">
                <a:solidFill>
                  <a:srgbClr val="FF0000"/>
                </a:solidFill>
              </a:rPr>
              <a:t>Vitamin E (Tocopherol): </a:t>
            </a:r>
            <a:r>
              <a:rPr lang="en-US" sz="2600" b="1" dirty="0"/>
              <a:t>It is an antioxidant present in cellular membranes and protects against lipid peroxidation and ageing process.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600" b="1" dirty="0">
                <a:solidFill>
                  <a:srgbClr val="FF0000"/>
                </a:solidFill>
              </a:rPr>
              <a:t>Vitamin C (Ascorbic acid): </a:t>
            </a:r>
            <a:r>
              <a:rPr lang="en-US" sz="2600" b="1" dirty="0"/>
              <a:t>It is a hydrophilic antioxidant maintaining collagen in skin, repair damaged tissue, healthy teeth and bone and boost immune system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B4B04E-2266-445B-9CA0-3FCEFBC27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63" y="55270"/>
            <a:ext cx="5665237" cy="838524"/>
          </a:xfr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Vitamins as antioxidants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68867-16F9-4C4C-9EA4-C3EF3CCB8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2508"/>
            <a:ext cx="1774371" cy="17354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90F084-2048-4F2A-9342-42E57F784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371" y="5212947"/>
            <a:ext cx="1774370" cy="1589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FFC084-08B5-4067-9D62-9F38DBB818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3" r="12911"/>
          <a:stretch/>
        </p:blipFill>
        <p:spPr>
          <a:xfrm>
            <a:off x="3623773" y="5122506"/>
            <a:ext cx="2209801" cy="17035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5D784-C2C6-4FE9-81E6-764CCA19E5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483" t="5461" r="14509" b="17994"/>
          <a:stretch/>
        </p:blipFill>
        <p:spPr>
          <a:xfrm>
            <a:off x="5908606" y="5128293"/>
            <a:ext cx="2209801" cy="1729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30574D-5547-410C-9C70-913165C59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440" y="5122507"/>
            <a:ext cx="2070233" cy="17354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6CDF2E-6F08-4B2B-8452-6F1DE9EAC1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36" t="10248" r="5838" b="7535"/>
          <a:stretch/>
        </p:blipFill>
        <p:spPr>
          <a:xfrm>
            <a:off x="10329376" y="5122506"/>
            <a:ext cx="1923266" cy="173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1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E5239-5E44-4954-8F3A-581E4659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24" y="169183"/>
            <a:ext cx="6691604" cy="782540"/>
          </a:xfr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MINERALS AS ANTIOXIDANTS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CC887-62C4-4051-8B55-5EB17CEF3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024" y="1273628"/>
            <a:ext cx="7036838" cy="4940560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ZINC and SELENIUM</a:t>
            </a:r>
            <a:r>
              <a:rPr lang="en-US" b="1" dirty="0"/>
              <a:t>: It is an essential trace element and is proved to be antioxidant </a:t>
            </a:r>
          </a:p>
          <a:p>
            <a:r>
              <a:rPr lang="en-US" b="1" dirty="0"/>
              <a:t>It works with Vit –E in fighting free radicals </a:t>
            </a:r>
          </a:p>
          <a:p>
            <a:r>
              <a:rPr lang="en-US" b="1" dirty="0"/>
              <a:t>It is required for the functioning of an important enzyme Glutathione peroxidase</a:t>
            </a:r>
          </a:p>
          <a:p>
            <a:pPr marL="0" indent="0">
              <a:buNone/>
            </a:pPr>
            <a:r>
              <a:rPr lang="en-US" b="1" dirty="0"/>
              <a:t>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Selenium </a:t>
            </a:r>
            <a:r>
              <a:rPr lang="en-US" b="1" dirty="0"/>
              <a:t>protects the body from free radical damage </a:t>
            </a:r>
          </a:p>
          <a:p>
            <a:r>
              <a:rPr lang="en-US" b="1" dirty="0">
                <a:solidFill>
                  <a:srgbClr val="7030A0"/>
                </a:solidFill>
              </a:rPr>
              <a:t>Sources</a:t>
            </a:r>
            <a:r>
              <a:rPr lang="en-US" b="1" dirty="0"/>
              <a:t> : Sea foods, meats, organ meats, whole grains. 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6F4C7-A9D6-48C8-A468-9658AA6A1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662" y="0"/>
            <a:ext cx="3915265" cy="2592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BDF82-ACF0-4355-9AF0-35F66F17C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077" y="4665305"/>
            <a:ext cx="3896158" cy="2190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AFA50-4E27-4382-9854-C3AC152319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129"/>
          <a:stretch/>
        </p:blipFill>
        <p:spPr>
          <a:xfrm>
            <a:off x="9767177" y="2715208"/>
            <a:ext cx="2307667" cy="1889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46E1A-B6B2-4808-840B-DC4DF39F85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516"/>
          <a:stretch/>
        </p:blipFill>
        <p:spPr>
          <a:xfrm>
            <a:off x="7372188" y="2715208"/>
            <a:ext cx="2394989" cy="188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8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73F50-58C0-4B7F-9C60-D0C486CD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34" y="113198"/>
            <a:ext cx="2371531" cy="922499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/>
            <a:r>
              <a:rPr lang="en-US" b="1" dirty="0"/>
              <a:t>WATER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FF0D4-8CEA-415D-8913-76FA2E537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349764"/>
            <a:ext cx="7753737" cy="5395038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IN" b="1" dirty="0"/>
              <a:t>Water is an essential nutrient and plays a key role in the human body. </a:t>
            </a:r>
          </a:p>
          <a:p>
            <a:r>
              <a:rPr lang="en-IN" b="1" dirty="0"/>
              <a:t>The human body is made up of approximately 60% water, the brain is 75% water and our blood is 83%.</a:t>
            </a:r>
          </a:p>
          <a:p>
            <a:r>
              <a:rPr lang="en-IN" b="1" dirty="0"/>
              <a:t>The human body cannot store water. </a:t>
            </a:r>
          </a:p>
          <a:p>
            <a:r>
              <a:rPr lang="en-IN" b="1" dirty="0"/>
              <a:t>Every day we are constantly losing water though breathing, sweating and through the release of urine and faeces.</a:t>
            </a:r>
          </a:p>
          <a:p>
            <a:r>
              <a:rPr lang="en-IN" b="1" u="sng" dirty="0">
                <a:solidFill>
                  <a:srgbClr val="FF0000"/>
                </a:solidFill>
              </a:rPr>
              <a:t>Daily intake of water is 2 to 3 </a:t>
            </a:r>
            <a:r>
              <a:rPr lang="en-IN" b="1" u="sng" dirty="0" err="1">
                <a:solidFill>
                  <a:srgbClr val="FF0000"/>
                </a:solidFill>
              </a:rPr>
              <a:t>lits</a:t>
            </a:r>
            <a:r>
              <a:rPr lang="en-IN" b="1" u="sng" dirty="0">
                <a:solidFill>
                  <a:srgbClr val="FF0000"/>
                </a:solidFill>
              </a:rPr>
              <a:t> or 7 to 8 glasses per day.</a:t>
            </a:r>
            <a:endParaRPr lang="en-IN" b="1" dirty="0">
              <a:solidFill>
                <a:srgbClr val="FF0000"/>
              </a:solidFill>
            </a:endParaRPr>
          </a:p>
          <a:p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EFEDE-306F-454F-9AD3-40E6615F3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58"/>
          <a:stretch/>
        </p:blipFill>
        <p:spPr>
          <a:xfrm>
            <a:off x="8584504" y="1349764"/>
            <a:ext cx="3301141" cy="50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9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06F1-936B-4988-AD87-060C6D6F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90" y="215122"/>
            <a:ext cx="4573555" cy="931830"/>
          </a:xfr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Functions of Water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34F5F-E457-4AD7-A23F-A382068D2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243" y="1284450"/>
            <a:ext cx="10107386" cy="5508236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2500" lnSpcReduction="10000"/>
          </a:bodyPr>
          <a:lstStyle/>
          <a:p>
            <a:pPr lvl="0">
              <a:lnSpc>
                <a:spcPct val="150000"/>
              </a:lnSpc>
            </a:pPr>
            <a:r>
              <a:rPr lang="en-IN" b="1" dirty="0"/>
              <a:t>Acts as a delivery system, </a:t>
            </a:r>
            <a:r>
              <a:rPr lang="en-IN" b="1" dirty="0">
                <a:solidFill>
                  <a:srgbClr val="FF0000"/>
                </a:solidFill>
              </a:rPr>
              <a:t>transporting nutrients to cells</a:t>
            </a:r>
            <a:r>
              <a:rPr lang="en-IN" b="1" dirty="0"/>
              <a:t> </a:t>
            </a:r>
          </a:p>
          <a:p>
            <a:pPr lvl="0">
              <a:lnSpc>
                <a:spcPct val="150000"/>
              </a:lnSpc>
            </a:pPr>
            <a:r>
              <a:rPr lang="en-IN" b="1" dirty="0"/>
              <a:t>Forms the </a:t>
            </a:r>
            <a:r>
              <a:rPr lang="en-IN" b="1" dirty="0">
                <a:solidFill>
                  <a:srgbClr val="FF0000"/>
                </a:solidFill>
              </a:rPr>
              <a:t>base of many bodily fluids </a:t>
            </a:r>
            <a:r>
              <a:rPr lang="en-IN" b="1" dirty="0"/>
              <a:t>such as blood and saliva</a:t>
            </a:r>
          </a:p>
          <a:p>
            <a:pPr lvl="0">
              <a:lnSpc>
                <a:spcPct val="150000"/>
              </a:lnSpc>
            </a:pPr>
            <a:r>
              <a:rPr lang="en-IN" b="1" dirty="0"/>
              <a:t>Helps </a:t>
            </a:r>
            <a:r>
              <a:rPr lang="en-IN" b="1" dirty="0">
                <a:solidFill>
                  <a:srgbClr val="FF0000"/>
                </a:solidFill>
              </a:rPr>
              <a:t>regulate body temperature</a:t>
            </a:r>
          </a:p>
          <a:p>
            <a:pPr lvl="0">
              <a:lnSpc>
                <a:spcPct val="150000"/>
              </a:lnSpc>
            </a:pPr>
            <a:r>
              <a:rPr lang="en-IN" b="1" dirty="0"/>
              <a:t>Forms fluid surrounding joints and </a:t>
            </a:r>
            <a:r>
              <a:rPr lang="en-IN" b="1" dirty="0">
                <a:solidFill>
                  <a:srgbClr val="FF0000"/>
                </a:solidFill>
              </a:rPr>
              <a:t>acts as cushion between joints</a:t>
            </a:r>
          </a:p>
          <a:p>
            <a:pPr lvl="0">
              <a:lnSpc>
                <a:spcPct val="150000"/>
              </a:lnSpc>
            </a:pPr>
            <a:r>
              <a:rPr lang="en-IN" b="1" dirty="0">
                <a:solidFill>
                  <a:srgbClr val="FF0000"/>
                </a:solidFill>
              </a:rPr>
              <a:t>Needed for digestion</a:t>
            </a:r>
            <a:r>
              <a:rPr lang="en-IN" b="1" dirty="0"/>
              <a:t>, softening and dissolving food components</a:t>
            </a:r>
          </a:p>
          <a:p>
            <a:pPr lvl="0">
              <a:lnSpc>
                <a:spcPct val="150000"/>
              </a:lnSpc>
            </a:pPr>
            <a:r>
              <a:rPr lang="en-IN" b="1" dirty="0"/>
              <a:t>Essential for normal bowel movements and </a:t>
            </a:r>
            <a:r>
              <a:rPr lang="en-IN" b="1" dirty="0">
                <a:solidFill>
                  <a:srgbClr val="FF0000"/>
                </a:solidFill>
              </a:rPr>
              <a:t>preventing constipation</a:t>
            </a:r>
          </a:p>
          <a:p>
            <a:pPr lvl="0">
              <a:lnSpc>
                <a:spcPct val="150000"/>
              </a:lnSpc>
            </a:pPr>
            <a:r>
              <a:rPr lang="en-IN" b="1" dirty="0"/>
              <a:t>Keeps </a:t>
            </a:r>
            <a:r>
              <a:rPr lang="en-IN" b="1" dirty="0">
                <a:solidFill>
                  <a:srgbClr val="FF0000"/>
                </a:solidFill>
              </a:rPr>
              <a:t>skin hydrated</a:t>
            </a:r>
          </a:p>
          <a:p>
            <a:pPr>
              <a:lnSpc>
                <a:spcPct val="150000"/>
              </a:lnSpc>
            </a:pPr>
            <a:r>
              <a:rPr lang="en-IN" b="1" dirty="0"/>
              <a:t>Water </a:t>
            </a:r>
            <a:r>
              <a:rPr lang="en-IN" b="1" dirty="0">
                <a:solidFill>
                  <a:srgbClr val="FF0000"/>
                </a:solidFill>
              </a:rPr>
              <a:t>flushes out toxins and waste materials </a:t>
            </a:r>
            <a:r>
              <a:rPr lang="en-IN" b="1" dirty="0"/>
              <a:t>via urine and sweat</a:t>
            </a:r>
          </a:p>
        </p:txBody>
      </p:sp>
    </p:spTree>
    <p:extLst>
      <p:ext uri="{BB962C8B-B14F-4D97-AF65-F5344CB8AC3E}">
        <p14:creationId xmlns:p14="http://schemas.microsoft.com/office/powerpoint/2010/main" val="53438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949</Words>
  <Application>Microsoft Office PowerPoint</Application>
  <PresentationFormat>Widescreen</PresentationFormat>
  <Paragraphs>136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Algerian</vt:lpstr>
      <vt:lpstr>Arial</vt:lpstr>
      <vt:lpstr>Calibri</vt:lpstr>
      <vt:lpstr>Calibri Light</vt:lpstr>
      <vt:lpstr>Symbol</vt:lpstr>
      <vt:lpstr>Times New Roman</vt:lpstr>
      <vt:lpstr>Office Theme</vt:lpstr>
      <vt:lpstr>HEALTH AND LIFESTYLE CLASS – 8 NON- NURIENTS (Antioxidants, Water &amp; Fiber)</vt:lpstr>
      <vt:lpstr>ANTIOXIDANTS</vt:lpstr>
      <vt:lpstr>WHAT IS YOUR ANSWER ????</vt:lpstr>
      <vt:lpstr>SOURCE OF ANTIOXIDANTS</vt:lpstr>
      <vt:lpstr>Phytochemicals as Antioxidants</vt:lpstr>
      <vt:lpstr>Vitamins as antioxidants</vt:lpstr>
      <vt:lpstr>MINERALS AS ANTIOXIDANTS</vt:lpstr>
      <vt:lpstr>WATER</vt:lpstr>
      <vt:lpstr>Functions of Water</vt:lpstr>
      <vt:lpstr>Signs of Dehydration</vt:lpstr>
      <vt:lpstr>WHAT IS YOUR ANSWER ????</vt:lpstr>
      <vt:lpstr>WHAT IS YOUR ANSWER ????</vt:lpstr>
      <vt:lpstr>FIBER</vt:lpstr>
      <vt:lpstr>Types of Fiber</vt:lpstr>
      <vt:lpstr>Role of fiber in the body</vt:lpstr>
      <vt:lpstr>PowerPoint Presentation</vt:lpstr>
      <vt:lpstr>WHAT IS YOUR ANSWER ????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 NURIENTS (Antioxidants, Water, Fiber)</dc:title>
  <dc:creator>Dr. Tharani Devi N [Humanities]</dc:creator>
  <cp:lastModifiedBy>Lenovo</cp:lastModifiedBy>
  <cp:revision>41</cp:revision>
  <dcterms:created xsi:type="dcterms:W3CDTF">2020-07-25T04:48:21Z</dcterms:created>
  <dcterms:modified xsi:type="dcterms:W3CDTF">2021-10-27T06:20:21Z</dcterms:modified>
</cp:coreProperties>
</file>